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c159fdcb9ed4a0d" /><Relationship Type="http://schemas.openxmlformats.org/officeDocument/2006/relationships/extended-properties" Target="/docProps/app.xml" Id="R0c204d1002a94641" /><Relationship Type="http://schemas.openxmlformats.org/officeDocument/2006/relationships/officeDocument" Target="/ppt/presentation.xml" Id="Rb4c26d290bae46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4b21e1e6734f51"/>
  </p:sldMasterIdLst>
  <p:notesMasterIdLst>
    <p:notesMasterId xmlns:r="http://schemas.openxmlformats.org/officeDocument/2006/relationships" r:id="R4a321328572a4719"/>
  </p:notesMasterIdLst>
  <p:sldIdLst>
    <p:sldId xmlns:r="http://schemas.openxmlformats.org/officeDocument/2006/relationships" id="256" r:id="R702b4b9d92f94b06"/>
    <p:sldId xmlns:r="http://schemas.openxmlformats.org/officeDocument/2006/relationships" id="257" r:id="R27f7506db12d42b7"/>
    <p:sldId xmlns:r="http://schemas.openxmlformats.org/officeDocument/2006/relationships" id="258" r:id="R06f2306e85af451b"/>
    <p:sldId xmlns:r="http://schemas.openxmlformats.org/officeDocument/2006/relationships" id="259" r:id="R2c68a8ade8c546f4"/>
    <p:sldId xmlns:r="http://schemas.openxmlformats.org/officeDocument/2006/relationships" id="260" r:id="R5159d4ccb5354722"/>
    <p:sldId xmlns:r="http://schemas.openxmlformats.org/officeDocument/2006/relationships" id="261" r:id="R7adbe17bdb684df1"/>
    <p:sldId xmlns:r="http://schemas.openxmlformats.org/officeDocument/2006/relationships" id="262" r:id="Rf1b7c5ce1bff413a"/>
    <p:sldId xmlns:r="http://schemas.openxmlformats.org/officeDocument/2006/relationships" id="263" r:id="R858be607260649e1"/>
    <p:sldId xmlns:r="http://schemas.openxmlformats.org/officeDocument/2006/relationships" id="264" r:id="R6ebee0fc3914400c"/>
    <p:sldId xmlns:r="http://schemas.openxmlformats.org/officeDocument/2006/relationships" id="265" r:id="R3cfa732fcec14c76"/>
    <p:sldId xmlns:r="http://schemas.openxmlformats.org/officeDocument/2006/relationships" id="266" r:id="R3cf7e710c9784eed"/>
    <p:sldId xmlns:r="http://schemas.openxmlformats.org/officeDocument/2006/relationships" id="267" r:id="R7cb059f960564e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3be90c532f47dd" /><Relationship Type="http://schemas.openxmlformats.org/officeDocument/2006/relationships/slideMaster" Target="/ppt/slideMasters/slideMaster1.xml" Id="Rb14b21e1e6734f51" /><Relationship Type="http://schemas.openxmlformats.org/officeDocument/2006/relationships/notesMaster" Target="/ppt/notesMasters/notesMaster1.xml" Id="R4a321328572a4719" /><Relationship Type="http://schemas.openxmlformats.org/officeDocument/2006/relationships/presProps" Target="/ppt/presProps.xml" Id="R6a657b8597b54158" /><Relationship Type="http://schemas.openxmlformats.org/officeDocument/2006/relationships/tableStyles" Target="/ppt/tableStyles.xml" Id="R506f01c4136e4aa9" /><Relationship Type="http://schemas.openxmlformats.org/officeDocument/2006/relationships/slide" Target="/ppt/slides/slide1.xml" Id="R702b4b9d92f94b06" /><Relationship Type="http://schemas.openxmlformats.org/officeDocument/2006/relationships/slide" Target="/ppt/slides/slide2.xml" Id="R27f7506db12d42b7" /><Relationship Type="http://schemas.openxmlformats.org/officeDocument/2006/relationships/slide" Target="/ppt/slides/slide3.xml" Id="R06f2306e85af451b" /><Relationship Type="http://schemas.openxmlformats.org/officeDocument/2006/relationships/slide" Target="/ppt/slides/slide4.xml" Id="R2c68a8ade8c546f4" /><Relationship Type="http://schemas.openxmlformats.org/officeDocument/2006/relationships/slide" Target="/ppt/slides/slide5.xml" Id="R5159d4ccb5354722" /><Relationship Type="http://schemas.openxmlformats.org/officeDocument/2006/relationships/slide" Target="/ppt/slides/slide6.xml" Id="R7adbe17bdb684df1" /><Relationship Type="http://schemas.openxmlformats.org/officeDocument/2006/relationships/slide" Target="/ppt/slides/slide7.xml" Id="Rf1b7c5ce1bff413a" /><Relationship Type="http://schemas.openxmlformats.org/officeDocument/2006/relationships/slide" Target="/ppt/slides/slide8.xml" Id="R858be607260649e1" /><Relationship Type="http://schemas.openxmlformats.org/officeDocument/2006/relationships/slide" Target="/ppt/slides/slide9.xml" Id="R6ebee0fc3914400c" /><Relationship Type="http://schemas.openxmlformats.org/officeDocument/2006/relationships/slide" Target="/ppt/slides/slide10.xml" Id="R3cfa732fcec14c76" /><Relationship Type="http://schemas.openxmlformats.org/officeDocument/2006/relationships/slide" Target="/ppt/slides/slide11.xml" Id="R3cf7e710c9784eed" /><Relationship Type="http://schemas.openxmlformats.org/officeDocument/2006/relationships/slide" Target="/ppt/slides/slide12.xml" Id="R7cb059f960564e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9216cd16cf43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c7dfe1271942f3" /><Relationship Type="http://schemas.openxmlformats.org/officeDocument/2006/relationships/notesMaster" Target="/ppt/notesMasters/notesMaster1.xml" Id="R4a45e4366cc3455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50468bfb5f4817" /><Relationship Type="http://schemas.openxmlformats.org/officeDocument/2006/relationships/notesMaster" Target="/ppt/notesMasters/notesMaster1.xml" Id="R1bf8cf940e3c4f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1f98cd90f84700" /><Relationship Type="http://schemas.openxmlformats.org/officeDocument/2006/relationships/notesMaster" Target="/ppt/notesMasters/notesMaster1.xml" Id="R2763429354f34b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9678a148a74d99" /><Relationship Type="http://schemas.openxmlformats.org/officeDocument/2006/relationships/notesMaster" Target="/ppt/notesMasters/notesMaster1.xml" Id="R9f6f048d147841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d0f7b056fb476c" /><Relationship Type="http://schemas.openxmlformats.org/officeDocument/2006/relationships/notesMaster" Target="/ppt/notesMasters/notesMaster1.xml" Id="R0ca340806f1240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661953edecc4fd8" /><Relationship Type="http://schemas.openxmlformats.org/officeDocument/2006/relationships/notesMaster" Target="/ppt/notesMasters/notesMaster1.xml" Id="R1eb3c69634c845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8c9f8c7f3b4bc0" /><Relationship Type="http://schemas.openxmlformats.org/officeDocument/2006/relationships/notesMaster" Target="/ppt/notesMasters/notesMaster1.xml" Id="Ra3b98997beeb46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f4c4619f4d420b" /><Relationship Type="http://schemas.openxmlformats.org/officeDocument/2006/relationships/notesMaster" Target="/ppt/notesMasters/notesMaster1.xml" Id="R4915a9b584b643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b96ffb169664ce3" /><Relationship Type="http://schemas.openxmlformats.org/officeDocument/2006/relationships/notesMaster" Target="/ppt/notesMasters/notesMaster1.xml" Id="R2d20e5723d1f47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a9c83223274fa8" /><Relationship Type="http://schemas.openxmlformats.org/officeDocument/2006/relationships/notesMaster" Target="/ppt/notesMasters/notesMaster1.xml" Id="Rbfe4edb50b7e44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0b4ebcc2c764260" /><Relationship Type="http://schemas.openxmlformats.org/officeDocument/2006/relationships/notesMaster" Target="/ppt/notesMasters/notesMaster1.xml" Id="Rab433dbf31a9440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8bfcb55103d4317" /><Relationship Type="http://schemas.openxmlformats.org/officeDocument/2006/relationships/notesMaster" Target="/ppt/notesMasters/notesMaster1.xml" Id="Re03f5964bcbb4f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Насловна презентација интерактивне Illustrator књиге.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Књига садржи тачно 107 лекција, са квизовима, вежбама, финалним испитом и праћењем напретка.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Прва целина покрива документ, јединице, боје, bleed, резолуцију и радно окружење.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Пример дизајна служи као визуелна илустрација примене алатки за векторско цртање.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Целина о бојама, градијентима, изгледу, слојевима, поравнању и трансформацијама.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Целина о Pathfinder-у, Shape Builder-у, маскама, Compound Path-у и Blend-у.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Примери показују комбиновање типографије и илустрације за предњу и задњу страну мајице.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Целина о AI, PDF, PNG, SVG, извозу за екран, Package функцији, DTF и POD припреми.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Практичан ток рада, организација фајлова, ресурси, mockup-и, social media и предаја клијенту.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Књига има засебну целину за дијагностику најчешћих Illustrator и производних проблема.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Завршна целина има практичне пројекте, финални испит и сертификат/интерактивни курс.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Презентација не садржи целу плаћену књигу; она приказује обим, структуру и користи.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ec5b57f3a943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9ecdeb0b494b15" /><Relationship Type="http://schemas.openxmlformats.org/officeDocument/2006/relationships/slideLayout" Target="/ppt/slideLayouts/slideLayout1.xml" Id="R32780f143a8447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780f143a8447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d3eaf3d23f4a8b" /><Relationship Type="http://schemas.openxmlformats.org/officeDocument/2006/relationships/image" Target="/ppt/media/image.jpeg" Id="R6fe8cf617efc4042" /><Relationship Type="http://schemas.openxmlformats.org/officeDocument/2006/relationships/notesSlide" Target="/ppt/notesSlides/notesSlide1.xml" Id="Rd847e82f16334c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5963ea628646d4" /><Relationship Type="http://schemas.openxmlformats.org/officeDocument/2006/relationships/notesSlide" Target="/ppt/notesSlides/notesSlide2.xml" Id="R9096af64f4bb49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a90ef09a14035" /><Relationship Type="http://schemas.openxmlformats.org/officeDocument/2006/relationships/notesSlide" Target="/ppt/notesSlides/notesSlide3.xml" Id="R26eb6434cbe9473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5b3fde4be94ceb" /><Relationship Type="http://schemas.openxmlformats.org/officeDocument/2006/relationships/image" Target="/ppt/media/image.png" Id="R6cfa4a865427499e" /><Relationship Type="http://schemas.openxmlformats.org/officeDocument/2006/relationships/notesSlide" Target="/ppt/notesSlides/notesSlide4.xml" Id="Rd20f0c7acaa14a1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b5036de8854451" /><Relationship Type="http://schemas.openxmlformats.org/officeDocument/2006/relationships/image" Target="/ppt/media/image2.png" Id="Rbf02cc06826f48a9" /><Relationship Type="http://schemas.openxmlformats.org/officeDocument/2006/relationships/notesSlide" Target="/ppt/notesSlides/notesSlide5.xml" Id="Rf07fe15d3a1145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9e5235fe134e44" /><Relationship Type="http://schemas.openxmlformats.org/officeDocument/2006/relationships/notesSlide" Target="/ppt/notesSlides/notesSlide6.xml" Id="Rfddaac6d6f3a4e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a695c285645be" /><Relationship Type="http://schemas.openxmlformats.org/officeDocument/2006/relationships/image" Target="/ppt/media/image3.png" Id="R7653693aeed5498f" /><Relationship Type="http://schemas.openxmlformats.org/officeDocument/2006/relationships/image" Target="/ppt/media/image4.png" Id="R7f994f04ebaf49c4" /><Relationship Type="http://schemas.openxmlformats.org/officeDocument/2006/relationships/notesSlide" Target="/ppt/notesSlides/notesSlide7.xml" Id="R5ff7a8aa0c0341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00a995cd34a61" /><Relationship Type="http://schemas.openxmlformats.org/officeDocument/2006/relationships/notesSlide" Target="/ppt/notesSlides/notesSlide8.xml" Id="Reca95be9762c49b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3399ccfd5449c" /><Relationship Type="http://schemas.openxmlformats.org/officeDocument/2006/relationships/image" Target="/ppt/media/image5.png" Id="R45e54f7f9cce4a0f" /><Relationship Type="http://schemas.openxmlformats.org/officeDocument/2006/relationships/notesSlide" Target="/ppt/notesSlides/notesSlide9.xml" Id="R41eb1577a2134c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572542f8b44ed0" /><Relationship Type="http://schemas.openxmlformats.org/officeDocument/2006/relationships/notesSlide" Target="/ppt/notesSlides/notesSlide10.xml" Id="R8bed856105db4d9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aa6d3a78ce48af" /><Relationship Type="http://schemas.openxmlformats.org/officeDocument/2006/relationships/notesSlide" Target="/ppt/notesSlides/notesSlide11.xml" Id="R5b1395607aff4d3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23303a9f064422" /><Relationship Type="http://schemas.openxmlformats.org/officeDocument/2006/relationships/image" Target="/ppt/media/image6.png" Id="R147d35de203d47a7" /><Relationship Type="http://schemas.openxmlformats.org/officeDocument/2006/relationships/notesSlide" Target="/ppt/notesSlides/notesSlide12.xml" Id="R26693f489bed47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A194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695B79-69BA-4328-A02D-EBBE28A43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194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87A3E-B815-4982-ACEE-415DC5A35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72C3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1C4070-35D0-4FD6-A8F6-45BD0AD1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533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F2A0A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2A0AE"/>
                </a:solidFill>
                <a:latin typeface="DejaVu Sans"/>
                <a:ea typeface="DejaVu Sans"/>
                <a:cs typeface="DejaVu Sans"/>
              </a:rPr>
              <a:t>ИНТЕРАКТИВНА КЊИГА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C56355-36E2-48FB-A31D-0E9C082E9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716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5000"/>
              </a:lnSpc>
              <a:buNone/>
              <a:defRPr sz="540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Adobe</a:t>
            </a:r>
          </a:p>
          <a:p xmlns:a="http://schemas.openxmlformats.org/drawingml/2006/main">
            <a:pPr algn="l">
              <a:lnSpc>
                <a:spcPct val="85000"/>
              </a:lnSpc>
              <a:buNone/>
              <a:defRPr sz="540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Illustrator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2ABFCA-92B0-4C0D-AE03-A49831BDF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2420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Од основа до самосталног рада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D66287-8E83-47C4-890C-3DC55288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38575"/>
            <a:ext cx="542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Практични примери · Вежбе · Квизови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7F1D6-3632-4167-AD60-9549077DA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62550"/>
            <a:ext cx="4191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0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Предраг Басарић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8cf617efc4042"/>
          <a:stretch xmlns:a="http://schemas.openxmlformats.org/drawingml/2006/main"/>
        </p:blipFill>
        <p:spPr>
          <a:xfrm xmlns:a="http://schemas.openxmlformats.org/drawingml/2006/main">
            <a:off x="7334250" y="458277"/>
            <a:ext cx="4095750" cy="5789046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FD5E18-FA01-4A2A-8A1A-AC53B4916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DE2353-22A3-44B4-B3E8-12E3D3A1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01 / 12</a:t>
            </a:r>
          </a:p>
        </p:txBody>
      </p:sp>
    </p:spTree>
    <p:extLst>
      <p:ext uri="{BB962C8B-B14F-4D97-AF65-F5344CB8AC3E}">
        <p14:creationId xmlns:p14="http://schemas.microsoft.com/office/powerpoint/2010/main" val="2735032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D8C1A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B20151-8964-4E2E-B90B-A9207C3F8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ОБИМ И СТРУКТУРА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A45E70-95BC-4570-ABEC-B5EF55599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107 лекција у једном систему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C71B64-580A-4B18-9800-BE02C909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rPr>
              <a:t>Књига води од подешавања документа до финалне припреме за клијента и производњу.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0543A1-CC59-4535-ADD6-434DA018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52700"/>
            <a:ext cx="23812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2A194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BA6033-48F1-4F00-8AC0-6E0C53A5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24150"/>
            <a:ext cx="1962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107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ABB327-6624-4E65-8813-EBAEC02D6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19621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ЛЕКЦИЈА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45A16C-3FF0-4DBC-9275-685B64BEF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552700"/>
            <a:ext cx="25717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A72C3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D827A4-5178-4C2F-900A-CBB1D2970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724150"/>
            <a:ext cx="2152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100+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368F49-B8CC-48A9-BF90-FA3F79FD0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238500"/>
            <a:ext cx="2152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ВЕЖБИ И ПРОВЕРА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7AE78F-B579-42FE-9758-E2C3DBAB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552700"/>
            <a:ext cx="23812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461A2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3DBAB9-3A82-421F-AE84-00B78B26D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724150"/>
            <a:ext cx="1962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C2F52-66DE-4CBA-A589-19EF58B4F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38500"/>
            <a:ext cx="19621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ЗАВРШНИ ИСПИТ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C6D4E7-E6E3-4368-B5FF-5DDF0FEB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552700"/>
            <a:ext cx="23812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120B0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40D587-753C-4963-B77D-176A7E4E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24150"/>
            <a:ext cx="1962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1BBBBA-035B-42FA-AD75-E094ED97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238500"/>
            <a:ext cx="19621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РАДНА УРЕЂАЈА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94DD63-07CB-404B-B72E-4CA79074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6720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lnSpc>
                <a:spcPct val="106000"/>
              </a:lnSpc>
              <a:spcAft>
                <a:spcPts val="800"/>
              </a:spcAft>
              <a:buNone/>
              <a:defRPr sz="157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Свака лекција: објашњење, кључне ставке, практичан пример и најчешћа грешка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800"/>
              </a:spcAft>
              <a:buNone/>
              <a:defRPr sz="157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Интерактивно означавање прочитаних лекција и праћење напретка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800"/>
              </a:spcAft>
              <a:buNone/>
              <a:defRPr sz="157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Рачунар, таблет и телефон — у веб прегледачу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FDCFEB-C0FB-42F4-817A-26F8F37D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90CCB6-A86E-4788-8204-9CFAD4D3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13551775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0DFC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324BF4-F0BA-4DAD-95A9-2095CEB2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ЛЕКЦИЈЕ 1–15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FCE3C2-A85B-4EE8-A17D-4F35BF80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Добар документ почиње добром припремом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F87CA4-EA2B-4396-89F0-49B0D617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rPr>
              <a:t>Основе интерфејса, намена дизајна и техничка подешавања.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A1C952-582F-400D-BD2B-9F002990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0"/>
            <a:ext cx="3333750" cy="2343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253B5-18B7-4A56-B03A-D0F7D099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479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C6B5F-A75C-486B-A7CF-C19CDD7E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2914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Документ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A0F35E-C16D-4CA5-9CD4-D8FAE536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24250"/>
            <a:ext cx="29146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Димензије, оријентација, јединице, радне површине и сигурна зона.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896A06-BE3B-428A-976D-39AB3E785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76500"/>
            <a:ext cx="3333750" cy="2343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EAD8C4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79BB61-DC0B-45FF-A931-1948C15B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479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6AAA44-D5EF-497E-A21C-69D86094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048000"/>
            <a:ext cx="2914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Боја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DA4E8A-2E6A-40AB-BEC3-1EECCBCD0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524250"/>
            <a:ext cx="29146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RGB, CMYK, профили боја и реална очекивања у штампи.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0EB021-F48C-4B6A-9887-A2D35CCF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76500"/>
            <a:ext cx="3333750" cy="2343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E2CBB7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F277C1-7E17-4281-80C5-8C38445A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6479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8605D-8C68-4F7A-A7C7-F783D252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048000"/>
            <a:ext cx="2914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Радно окружење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E1D8E0-2635-4AF2-85CD-78994762E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524250"/>
            <a:ext cx="29146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Интерфејс, панели, преференце, пречице и организација радног простора.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6B387-AB36-4E5F-98B9-28BAF1E9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911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Циљ: мање техничких грешака пре него што дизајн уопште почне.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A695B2-D528-4BBB-8D14-33DA18646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9447AA-4A80-494F-A11B-B439AF59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1195419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2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261917-1C52-48B1-94A6-311E5A8B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ЛЕКЦИЈЕ 16–32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716AA-ADD5-4C21-8CDB-CEF9A6BB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Селекција и цртање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8BFCF3-9739-458A-8137-7875A8D1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28775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rPr>
              <a:t>Алатке које претварају идеју у прецизан векторски облик.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fa4a865427499e"/>
          <a:stretch xmlns:a="http://schemas.openxmlformats.org/drawingml/2006/main"/>
        </p:blipFill>
        <p:spPr>
          <a:xfrm xmlns:a="http://schemas.openxmlformats.org/drawingml/2006/main">
            <a:off x="7534700" y="1952625"/>
            <a:ext cx="3237650" cy="3857625"/>
          </a:xfrm>
          <a:prstGeom xmlns:a="http://schemas.openxmlformats.org/drawingml/2006/main" prst="roundRect">
            <a:avLst>
              <a:gd name="adj" fmla="val 4938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3CC8CB-24AD-499A-826D-D6A562AFF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5429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400"/>
              </a:spcAft>
              <a:buNone/>
              <a:defRPr sz="1875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Selection и Direct Selection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400"/>
              </a:spcAft>
              <a:buNone/>
              <a:defRPr sz="1875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Pen, Pencil, Curvature и Shape алатке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400"/>
              </a:spcAft>
              <a:buNone/>
              <a:defRPr sz="1875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Stroke, Width, Brushes и Eyedropper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400"/>
              </a:spcAft>
              <a:buNone/>
              <a:defRPr sz="1875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Anchor points, handles и прецизна контрола путање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9034CF-8266-46AA-A835-8CEF1E15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561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Од једноставног облика до карактерног векторског портрета.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50642-C146-45AB-A2E5-AE69D83B1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4D67F-D60B-404D-9FBC-DAB1C1432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14106798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C1A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02cc06826f48a9"/>
          <a:stretch xmlns:a="http://schemas.openxmlformats.org/drawingml/2006/main"/>
        </p:blipFill>
        <p:spPr>
          <a:xfrm xmlns:a="http://schemas.openxmlformats.org/drawingml/2006/main">
            <a:off x="6858000" y="2168441"/>
            <a:ext cx="4476750" cy="2521117"/>
          </a:xfrm>
          <a:prstGeom xmlns:a="http://schemas.openxmlformats.org/drawingml/2006/main" prst="roundRect">
            <a:avLst>
              <a:gd name="adj" fmla="val 3830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6EA91-05D8-4523-843D-2463E17A6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ЛЕКЦИЈЕ 33–45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F6529D-2287-4F5A-9DFB-E7EF3AA8E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5810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75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Боја, слојеви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75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и трансформације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1D29C-FA88-463F-A32D-002E40DF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19400"/>
            <a:ext cx="52578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Swatches, Color, Gradient и Appearance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Layers, групе, видљивост и закључавање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Align, Transform, Rotate, Reflect и Scale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Доследан систем боја и не-деструктиван рад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EFFAA8-EF61-40E0-8E5E-16BD62CE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802E38-B7B3-4DC7-9751-057038BCA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13611601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461A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BCD978-FE60-4EC9-BA58-B0516E95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ЛЕКЦИЈЕ 46–54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429C97-E3A1-4146-9CDE-8FFF1BB0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Конструкција сложених форми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13B95-D02B-41F7-BD5E-D2C7A97AA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rPr>
              <a:t>Начини да се више облика претвори у један контролисан систем.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9192E-0A91-42EA-A95F-6E73A469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0"/>
            <a:ext cx="25908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0DFCA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9C86DB-5C05-443D-BFB4-75343A44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479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46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9D0D67-E321-4EF0-8737-B82EBF6D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2171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Pathfinder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23D568-22BC-4DF7-8E17-6AB2E6675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24250"/>
            <a:ext cx="21717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Споји, одузми, пресекуј и подели облике.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36F83-48A3-4CD8-985A-C371BFF00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476500"/>
            <a:ext cx="25908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E5D0BC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358EBF-5B95-4A50-94B2-1D2AD0FDF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6479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47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7133B0-4D91-4F00-B800-56A717A5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048000"/>
            <a:ext cx="2171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Shape Builder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B2F83E-82E4-46A7-9D0C-14A14D4DC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524250"/>
            <a:ext cx="21717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Интуитивно грађење и уклањање области.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EC1385-26B4-49C8-98E9-445226F7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76500"/>
            <a:ext cx="25908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D7BAA4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03ABE4-9CFA-4EB5-9FF5-E96E47D3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6479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48+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C47E92-7489-4A52-80DF-848D846F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048000"/>
            <a:ext cx="2171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Maske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195ECD-01F2-4D55-AB26-0FE257D6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524250"/>
            <a:ext cx="21717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Clipping Mask, Compound Path и Opacity Mask.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EF0752-7E63-4E5D-BDAD-F7C15041A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76500"/>
            <a:ext cx="25908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CBA58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A5E8B8-886D-4B7E-9E20-EE0102D80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6479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54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13A907-9DB0-4E8C-BBE1-5AE50C1B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048000"/>
            <a:ext cx="2171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Blend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9035A2-D1E9-48CC-936A-6D20904B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524250"/>
            <a:ext cx="21717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Прелази између облика, боја и понављања.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E0EC49-64D6-4947-BE42-9BA58118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578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Пракса: лого, икона, маскота, патерн и принт за мајицу.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9B7A89-0CE5-49FD-B7A4-A9D184CF3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BDE53C-C6A5-4679-99F6-53BA08734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201062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0DFC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53693aeed5498f"/>
          <a:stretch xmlns:a="http://schemas.openxmlformats.org/drawingml/2006/main"/>
        </p:blipFill>
        <p:spPr>
          <a:xfrm xmlns:a="http://schemas.openxmlformats.org/drawingml/2006/main">
            <a:off x="7239000" y="2131219"/>
            <a:ext cx="2000250" cy="2500313"/>
          </a:xfrm>
          <a:prstGeom xmlns:a="http://schemas.openxmlformats.org/drawingml/2006/main" prst="roundRect">
            <a:avLst>
              <a:gd name="adj" fmla="val 7619"/>
            </a:avLst>
          </a:prstGeom>
        </p:spPr>
      </p:pic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994f04ebaf49c4"/>
          <a:stretch xmlns:a="http://schemas.openxmlformats.org/drawingml/2006/main"/>
        </p:blipFill>
        <p:spPr>
          <a:xfrm xmlns:a="http://schemas.openxmlformats.org/drawingml/2006/main">
            <a:off x="9448800" y="2381250"/>
            <a:ext cx="2000250" cy="2000250"/>
          </a:xfrm>
          <a:prstGeom xmlns:a="http://schemas.openxmlformats.org/drawingml/2006/main" prst="roundRect">
            <a:avLst>
              <a:gd name="adj" fmla="val 7619"/>
            </a:avLst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0B1198-BB59-4D2C-B301-63B755CA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ЛЕКЦИЈЕ 55–71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B25757-A493-4710-8B45-74F461FF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287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41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Типографија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41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и слике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F26E2-6FF0-4D14-82D1-DC2B05FC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567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Point Type, Area Type и Type on a Path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Tracking, kerning, leading и хијерархија текста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Outline текста и припрема за дељење фајла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Placed images, Image Trace, artboards и effects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0CEF58-2A9F-434A-A32C-53A45B6C5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5BDF2-ADEF-47B9-8250-3CD6CE88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17605927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A194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08BF6B-77D5-41ED-8AF0-F4C342D5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ЛЕКЦИЈЕ 72–82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A7CC82-488B-48FB-BE82-0236AD53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Фајл који је спреман за производњу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29ACF3-19F0-4623-9C89-2DACC2183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rPr>
              <a:t>Сачувај извор, извези исправно и предај без непријатних изненађења.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E10A3A-5D17-433A-A3C4-100DF056E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0"/>
            <a:ext cx="23812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4B2E7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1C5104-E8CD-4DB6-8BFB-76B3A2AF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43200"/>
            <a:ext cx="1962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313A24-99EA-4FB3-9C2C-CBCF084A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57550"/>
            <a:ext cx="19621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ИЗВОРНИ ФАЈЛ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1DD8EF-B39C-4C35-BAAC-DDB005FC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571750"/>
            <a:ext cx="23812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A72C3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810F84-0D33-4C45-BB20-52C1A748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743200"/>
            <a:ext cx="1962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PDF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12FBD7-B4EF-4AD6-BA7C-B0CE84652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257550"/>
            <a:ext cx="19621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ШТАМПА И ПРЕГЛЕД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BB0BB6-AA9B-40C8-A611-8F273049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571750"/>
            <a:ext cx="25717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461A2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3B24C3-062C-4C45-BA66-77C3DE283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743200"/>
            <a:ext cx="2152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PNG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A96699-66CF-492F-8909-12F534B3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257550"/>
            <a:ext cx="2152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ТРАНСПАРЕНТНА ГРАФИКА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6A63D1-6ABB-4609-9FBA-F2D9EB625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571750"/>
            <a:ext cx="23812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120B0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DDBD26-5018-4C6F-BABF-235F6D3DF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43200"/>
            <a:ext cx="1962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SVG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D79D84-3ED0-4D8C-8F7B-4E885E9A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257550"/>
            <a:ext cx="19621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СКАЛАБИЛНИ ВЕКТОР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81B88A-528B-4286-A19E-C0D1C41D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86250"/>
            <a:ext cx="10382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lnSpc>
                <a:spcPct val="106000"/>
              </a:lnSpc>
              <a:spcAft>
                <a:spcPts val="900"/>
              </a:spcAft>
              <a:buNone/>
              <a:defRPr sz="1650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650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Провера боја, фонтовa, linked слика и резолуције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900"/>
              </a:spcAft>
              <a:buNone/>
              <a:defRPr sz="1650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650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Export for Screens, Package, Save a Copy и PDF presets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900"/>
              </a:spcAft>
              <a:buNone/>
              <a:defRPr sz="1650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650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Посебна припрема за DTF, print-on-demand и класичну штампу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10D91B-27D4-40E9-9385-3BC31FC4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E1C54E-3A8C-4221-BA16-A67FA400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9823616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D8C1A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F0A972-60B2-43FB-A193-C578A2FE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ЛЕКЦИЈЕ 83–91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CEED0F-2C55-41F5-8B8D-6444F79C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Радни ток који штеди време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C829FA-C0F9-459A-B44F-D1A534728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rPr>
              <a:t>Од пријема материјала до архиве и презентације клијенту.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e54f7f9cce4a0f"/>
          <a:stretch xmlns:a="http://schemas.openxmlformats.org/drawingml/2006/main"/>
        </p:blipFill>
        <p:spPr>
          <a:xfrm xmlns:a="http://schemas.openxmlformats.org/drawingml/2006/main">
            <a:off x="8289131" y="2076450"/>
            <a:ext cx="2643188" cy="3524250"/>
          </a:xfrm>
          <a:prstGeom xmlns:a="http://schemas.openxmlformats.org/drawingml/2006/main" prst="roundRect">
            <a:avLst>
              <a:gd name="adj" fmla="val 5521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2DF431-56C8-4399-A098-E1CC3F3C8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321945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EC959E-6249-419E-9E89-09981FF5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2D5F2E-B472-4A57-B7EC-F1C5E0948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71800"/>
            <a:ext cx="2800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Организација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1A3D2B-6FB5-4063-B8AB-8BF65FFC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480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Фолдери, називи верзија и backup.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6C27D3-5D1A-41BF-8152-20C96B7C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400300"/>
            <a:ext cx="321945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501858-589C-4320-A289-3AE96857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5717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0108D8-EABF-478B-AF8C-18F8B22F4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971800"/>
            <a:ext cx="2800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Ресурси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1D4034-F8EA-427E-B4A5-12E1DA6B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480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Фонтови, Freepik, лиценце и референце.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524AFC-504C-425E-8644-DC2E822EC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81450"/>
            <a:ext cx="321945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1B9D85-F4E9-45F4-AD12-C25CDFCFF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2CF544-8034-42DA-B397-43B954C3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52950"/>
            <a:ext cx="2800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Mockup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A8AEA5-A2A8-43F4-A02A-1987EB38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2920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Реалан приказ пре штампе или одобрења.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9984AE-7F03-4EC3-BB0E-AC3E45EB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981450"/>
            <a:ext cx="321945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C05594-AAF1-4783-BCF4-420011C9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1529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39AACC-9415-4316-9796-739C6F81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552950"/>
            <a:ext cx="2800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Испорука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41ADF3-7663-4844-8231-C6BECBE90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02920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0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Јасан пакет фајлова за клијента.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AA142F-6228-48DF-B03C-77C1AFCB7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FE87EB-0900-4C29-9A33-14B10F84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17347265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2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E97700-88A8-47A4-B802-CD5696FCD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ЛЕКЦИЈЕ 92–100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435CFB-BABC-4796-BB9E-3A1DB172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Решења за најчешће проблеме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89E2B-62B7-4EAC-9C8C-A6FFA075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rPr>
              <a:t>Када нешто не изгледа, не штампа се или се не извози како треба.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8D0E3-93D3-403F-A474-1F5390B5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81250"/>
            <a:ext cx="3476625" cy="1447800"/>
          </a:xfrm>
          <a:prstGeom xmlns:a="http://schemas.openxmlformats.org/drawingml/2006/main" prst="roundRect">
            <a:avLst>
              <a:gd name="adj" fmla="val 11842"/>
            </a:avLst>
          </a:prstGeom>
          <a:solidFill xmlns:a="http://schemas.openxmlformats.org/drawingml/2006/main">
            <a:srgbClr val="461A20"/>
          </a:solidFill>
          <a:ln xmlns:a="http://schemas.openxmlformats.org/drawingml/2006/main" w="9525">
            <a:solidFill>
              <a:srgbClr val="654149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ABAF0-60B0-4AC6-B9EF-D4298CCC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09850"/>
            <a:ext cx="30575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Фонт недостаје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E8582D-5EF2-42E6-A99F-CABBC6335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14675"/>
            <a:ext cx="30575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Пронађи замену или претвори у outline у правом тренутку.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77D599-07BD-4BDA-B138-74BA2664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381250"/>
            <a:ext cx="3476625" cy="1447800"/>
          </a:xfrm>
          <a:prstGeom xmlns:a="http://schemas.openxmlformats.org/drawingml/2006/main" prst="roundRect">
            <a:avLst>
              <a:gd name="adj" fmla="val 11842"/>
            </a:avLst>
          </a:prstGeom>
          <a:solidFill xmlns:a="http://schemas.openxmlformats.org/drawingml/2006/main">
            <a:srgbClr val="461A20"/>
          </a:solidFill>
          <a:ln xmlns:a="http://schemas.openxmlformats.org/drawingml/2006/main" w="9525">
            <a:solidFill>
              <a:srgbClr val="65414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A07933-92AF-49FB-BB14-6A9911357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609850"/>
            <a:ext cx="30575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Слика је мутна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5FEB6C-D147-489C-8084-1010AB38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114675"/>
            <a:ext cx="30575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Провери ефективну резолуцију и оригинални извор.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CEAB29-3E7D-4F99-B2AE-5FAD01F9F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381250"/>
            <a:ext cx="3476625" cy="1447800"/>
          </a:xfrm>
          <a:prstGeom xmlns:a="http://schemas.openxmlformats.org/drawingml/2006/main" prst="roundRect">
            <a:avLst>
              <a:gd name="adj" fmla="val 11842"/>
            </a:avLst>
          </a:prstGeom>
          <a:solidFill xmlns:a="http://schemas.openxmlformats.org/drawingml/2006/main">
            <a:srgbClr val="461A20"/>
          </a:solidFill>
          <a:ln xmlns:a="http://schemas.openxmlformats.org/drawingml/2006/main" w="9525">
            <a:solidFill>
              <a:srgbClr val="65414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563620-FE4A-43C6-8D94-E67EAF6B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609850"/>
            <a:ext cx="30575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Боја се разликује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9F1263-E683-4DA9-AB4C-25D7833D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114675"/>
            <a:ext cx="30575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Разуми RGB/CMYK, профиле и ограничења материјала.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A180CE-C551-4CF4-BE5A-2588D713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76700"/>
            <a:ext cx="3476625" cy="1447800"/>
          </a:xfrm>
          <a:prstGeom xmlns:a="http://schemas.openxmlformats.org/drawingml/2006/main" prst="roundRect">
            <a:avLst>
              <a:gd name="adj" fmla="val 11842"/>
            </a:avLst>
          </a:prstGeom>
          <a:solidFill xmlns:a="http://schemas.openxmlformats.org/drawingml/2006/main">
            <a:srgbClr val="321B1F"/>
          </a:solidFill>
          <a:ln xmlns:a="http://schemas.openxmlformats.org/drawingml/2006/main" w="9525">
            <a:solidFill>
              <a:srgbClr val="65414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D9FE1B-0E33-4850-9CE7-ADC7B11A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05300"/>
            <a:ext cx="30575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PDF је погрешан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0DFE73-8C50-4027-89C0-307E42CD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10125"/>
            <a:ext cx="30575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Провери preset, bleed, artboards и linked ресурсе.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338026-5546-4F18-8876-60D395A7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076700"/>
            <a:ext cx="3476625" cy="1447800"/>
          </a:xfrm>
          <a:prstGeom xmlns:a="http://schemas.openxmlformats.org/drawingml/2006/main" prst="roundRect">
            <a:avLst>
              <a:gd name="adj" fmla="val 11842"/>
            </a:avLst>
          </a:prstGeom>
          <a:solidFill xmlns:a="http://schemas.openxmlformats.org/drawingml/2006/main">
            <a:srgbClr val="321B1F"/>
          </a:solidFill>
          <a:ln xmlns:a="http://schemas.openxmlformats.org/drawingml/2006/main" w="9525">
            <a:solidFill>
              <a:srgbClr val="65414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273F5C-4F3A-4424-9816-79C48E06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305300"/>
            <a:ext cx="30575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Објекат не може да се изабере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818D0D-49F5-4DE8-8287-60A14511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810125"/>
            <a:ext cx="30575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Провери layers, lock, isolation и clipping маске.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6DD72F-6BAD-49D9-9190-35190DE16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076700"/>
            <a:ext cx="3476625" cy="1447800"/>
          </a:xfrm>
          <a:prstGeom xmlns:a="http://schemas.openxmlformats.org/drawingml/2006/main" prst="roundRect">
            <a:avLst>
              <a:gd name="adj" fmla="val 11842"/>
            </a:avLst>
          </a:prstGeom>
          <a:solidFill xmlns:a="http://schemas.openxmlformats.org/drawingml/2006/main">
            <a:srgbClr val="321B1F"/>
          </a:solidFill>
          <a:ln xmlns:a="http://schemas.openxmlformats.org/drawingml/2006/main" w="9525">
            <a:solidFill>
              <a:srgbClr val="654149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A50309-4F2F-4975-A54E-F099748B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305300"/>
            <a:ext cx="30575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Ефекат успорава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137033-2B33-4269-8643-A9AA27C4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810125"/>
            <a:ext cx="30575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Сачувај извор и оптимизуј пре Expand/Rasterize.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DB6279-B73F-4628-9E3F-61F32EB4A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7DD910-985B-4652-A090-01AED1AB8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21330094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0DFC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601C11-5EE6-445A-AAB3-391173A8F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ЛЕКЦИЈЕ 101–107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FC6991-D36F-465A-B21E-83B77FEB1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Учење које завршава практичним радом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4AE5F-A96B-4DF2-ADFF-1BC3F987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rPr>
              <a:t>Знање се проверава кроз пројекте, питања и завршни испит.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464307-413A-4560-8638-735FE691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57450"/>
            <a:ext cx="3333750" cy="247650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63D100-A316-46D3-9233-83D916719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289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9FD5C-F422-4E3B-8418-1ADED5C25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28950"/>
            <a:ext cx="2914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Практични пројекти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72657C-6958-4F6A-9299-3493B0FF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05200"/>
            <a:ext cx="29146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Лого, постер, објава за мреже, амбалажа и принт за мајицу.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F9D55-7C3C-4505-B34C-DF70CAE2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57450"/>
            <a:ext cx="3333750" cy="247650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8D4C0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BAB782-A1AE-48BF-8F74-3803E72B5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289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207FD6-F798-4528-B885-6F01966C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028950"/>
            <a:ext cx="2914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Квизови и напредак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BC968-9D69-4CD9-BB6D-BDC4071E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505200"/>
            <a:ext cx="29146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Кратке провере после лекција и означавање завршених целина.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2A2CC5-20AD-484F-B052-6AD25DF0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57450"/>
            <a:ext cx="3333750" cy="247650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DCC1AB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6B8C27-A88F-4821-B535-8526EA4AA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6289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01CAD2-F6FA-40E7-BCBF-6F105076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028950"/>
            <a:ext cx="2914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Финални испит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980575-9FF7-4F9C-951C-7F85AC97E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505200"/>
            <a:ext cx="29146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Систематизација знања и потврда да корисник може самостално да припреми рад.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12898A-0A46-45D4-9FA5-BF47F34E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91150"/>
            <a:ext cx="1057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Интерактивност ради у HTML верзији књиге — у прегледачу.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BC9BAE-ABA6-4789-B10B-648ED386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1C9715-626C-4FB7-9E10-8B3040DF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233160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2B11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7d35de203d47a7"/>
          <a:stretch xmlns:a="http://schemas.openxmlformats.org/drawingml/2006/main"/>
        </p:blipFill>
        <p:spPr>
          <a:xfrm xmlns:a="http://schemas.openxmlformats.org/drawingml/2006/main">
            <a:off x="7677150" y="1973508"/>
            <a:ext cx="3295650" cy="2910984"/>
          </a:xfrm>
          <a:prstGeom xmlns:a="http://schemas.openxmlformats.org/drawingml/2006/main" prst="roundRect">
            <a:avLst>
              <a:gd name="adj" fmla="val 6358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52A9DF-C7CA-4331-AA27-08D208078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КОМЕ ЈЕ НАМЕЊЕНА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DA172F-7FEF-4125-A36E-9802E230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9650"/>
            <a:ext cx="6286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60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За почетнике који желе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60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самосталан рад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25E1E4-65A6-4953-905E-704C445BD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590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За ученике без претходног Illustrator искуства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За дизајнере који желе сигурнију припрему за штампу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300"/>
              </a:spcAft>
              <a:buNone/>
              <a:defRPr sz="1725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За власнике малих брендова и print-on-demand продавница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FB7BDE-5A3A-43DF-A7E4-11ACCC119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6000750" cy="685800"/>
          </a:xfrm>
          <a:prstGeom xmlns:a="http://schemas.openxmlformats.org/drawingml/2006/main" prst="roundRect">
            <a:avLst>
              <a:gd name="adj" fmla="val 19444"/>
            </a:avLst>
          </a:prstGeom>
          <a:solidFill xmlns:a="http://schemas.openxmlformats.org/drawingml/2006/main">
            <a:srgbClr val="A72C3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99AE89-193C-4FA3-A200-2DA6B691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43500"/>
            <a:ext cx="5562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Заштићена HTML испорука након потврђене уплате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2FD103-023A-4712-A931-A11EB0F2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EDUCATION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DF70B-66EC-4D08-A1AF-A7D426E10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5631966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2026-09-10T06:13:17.1890000Z</dcterms:created>
  <dcterms:modified xsi:type="dcterms:W3CDTF">2026-09-10T06:13:17.1890000Z</dcterms:modified>
</coreProperties>
</file>